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70" r:id="rId12"/>
    <p:sldId id="271" r:id="rId13"/>
  </p:sldIdLst>
  <p:sldSz cx="9906000" cy="6858000" type="A4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Noto Sans Symbols" panose="020B0604020202020204" charset="0"/>
      <p:regular r:id="rId19"/>
      <p:bold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hNwoVrme1QwEPvL+tl1jFjzwjx6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1094" y="67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" name="Google Shape;3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177f9a5737_1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2177f9a5737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177f9a5737_1_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4" name="Google Shape;254;g2177f9a5737_1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177f9a5737_1_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8" name="Google Shape;268;g2177f9a5737_1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" name="Google Shape;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17302c9559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" name="Google Shape;66;g217302c95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4" name="Google Shape;11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1" name="Google Shape;13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" name="Google Shape;14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177f9a5737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" name="Google Shape;157;g2177f9a573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ver Page">
  <p:cSld name="Cover Pag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0"/>
          <p:cNvSpPr txBox="1">
            <a:spLocks noGrp="1"/>
          </p:cNvSpPr>
          <p:nvPr>
            <p:ph type="subTitle" idx="1"/>
          </p:nvPr>
        </p:nvSpPr>
        <p:spPr>
          <a:xfrm>
            <a:off x="397753" y="2510356"/>
            <a:ext cx="5758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ctrTitle"/>
          </p:nvPr>
        </p:nvSpPr>
        <p:spPr>
          <a:xfrm>
            <a:off x="397753" y="1497066"/>
            <a:ext cx="8854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4751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22475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2">
  <p:cSld name="2_2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00" cy="1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94"/>
              <a:buFont typeface="Arial"/>
              <a:buNone/>
              <a:defRPr sz="89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54"/>
              <a:buFont typeface="Arial"/>
              <a:buNone/>
              <a:defRPr sz="85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2"/>
              <a:buFont typeface="Arial"/>
              <a:buNone/>
              <a:defRPr sz="81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2"/>
              <a:buFont typeface="Arial"/>
              <a:buNone/>
              <a:defRPr sz="81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body" idx="2"/>
          </p:nvPr>
        </p:nvSpPr>
        <p:spPr>
          <a:xfrm>
            <a:off x="390525" y="1485900"/>
            <a:ext cx="91293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030A0"/>
              </a:buClr>
              <a:buSzPts val="900"/>
              <a:buFont typeface="Noto Sans Symbols"/>
              <a:buChar char="▪"/>
              <a:defRPr sz="9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030A0"/>
              </a:buClr>
              <a:buSzPts val="900"/>
              <a:buFont typeface="Arial"/>
              <a:buChar char="―"/>
              <a:defRPr sz="9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030A0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030A0"/>
              </a:buClr>
              <a:buSzPts val="900"/>
              <a:buFont typeface="Arial"/>
              <a:buChar char="−"/>
              <a:defRPr sz="9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448EA2"/>
              </a:buClr>
              <a:buSzPts val="900"/>
              <a:buFont typeface="Noto Sans Symbols"/>
              <a:buChar char="▪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9" name="Google Shape;19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5652" y="6202548"/>
            <a:ext cx="942118" cy="47105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1"/>
          <p:cNvSpPr txBox="1">
            <a:spLocks noGrp="1"/>
          </p:cNvSpPr>
          <p:nvPr>
            <p:ph type="body" idx="3"/>
          </p:nvPr>
        </p:nvSpPr>
        <p:spPr>
          <a:xfrm>
            <a:off x="1448617" y="6341127"/>
            <a:ext cx="8071200" cy="2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Autofit/>
          </a:bodyPr>
          <a:lstStyle>
            <a:lvl1pPr marL="457200" marR="0" lvl="0" indent="-2730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BFBFBF"/>
              </a:buClr>
              <a:buSzPts val="700"/>
              <a:buFont typeface="Arial"/>
              <a:buAutoNum type="arabicParenR"/>
              <a:defRPr sz="7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―"/>
              <a:defRPr sz="9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−"/>
              <a:defRPr sz="9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448EA2"/>
              </a:buClr>
              <a:buSzPts val="900"/>
              <a:buFont typeface="Noto Sans Symbols"/>
              <a:buChar char="▪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11"/>
          <p:cNvSpPr txBox="1"/>
          <p:nvPr/>
        </p:nvSpPr>
        <p:spPr>
          <a:xfrm>
            <a:off x="3562387" y="6645422"/>
            <a:ext cx="27813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800"/>
              <a:buFont typeface="Arial"/>
              <a:buNone/>
            </a:pPr>
            <a:r>
              <a:rPr lang="en-GB" sz="800" b="1" i="0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STRICTLY CONFIDENTIAL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claimer English">
  <p:cSld name="Disclaimer English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/>
          <p:nvPr/>
        </p:nvSpPr>
        <p:spPr>
          <a:xfrm>
            <a:off x="390525" y="351044"/>
            <a:ext cx="9141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r>
              <a:rPr lang="en-GB"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Table of Contents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" name="Google Shape;25;p13" descr="Logo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5652" y="5967018"/>
            <a:ext cx="942118" cy="942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2">
  <p:cSld name="1_2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 txBox="1"/>
          <p:nvPr/>
        </p:nvSpPr>
        <p:spPr>
          <a:xfrm rot="-1958910">
            <a:off x="391584" y="3188041"/>
            <a:ext cx="9122609" cy="923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GB" sz="5400" b="1" i="0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PRIVATE &amp; CONFIDENTIAL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00" cy="1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94"/>
              <a:buFont typeface="Arial"/>
              <a:buNone/>
              <a:defRPr sz="89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54"/>
              <a:buFont typeface="Arial"/>
              <a:buNone/>
              <a:defRPr sz="85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2"/>
              <a:buFont typeface="Arial"/>
              <a:buNone/>
              <a:defRPr sz="81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2"/>
              <a:buFont typeface="Arial"/>
              <a:buNone/>
              <a:defRPr sz="81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body" idx="2"/>
          </p:nvPr>
        </p:nvSpPr>
        <p:spPr>
          <a:xfrm>
            <a:off x="390525" y="1485900"/>
            <a:ext cx="91293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▪"/>
              <a:defRPr sz="9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―"/>
              <a:defRPr sz="9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Char char="−"/>
              <a:defRPr sz="9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448EA2"/>
              </a:buClr>
              <a:buSzPts val="900"/>
              <a:buFont typeface="Noto Sans Symbols"/>
              <a:buChar char="▪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1" name="Google Shape;31;p14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8394" y="6345822"/>
            <a:ext cx="1013197" cy="448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14" descr="Codeworks Reviews and Student Outcomes | Course Report | Course Report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94860" y="6424970"/>
            <a:ext cx="290619" cy="290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2">
  <p:cSld name="3_2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ftr" idx="11"/>
          </p:nvPr>
        </p:nvSpPr>
        <p:spPr>
          <a:xfrm>
            <a:off x="2610197" y="6368995"/>
            <a:ext cx="6914700" cy="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9"/>
          <p:cNvSpPr/>
          <p:nvPr/>
        </p:nvSpPr>
        <p:spPr>
          <a:xfrm>
            <a:off x="9490075" y="6680348"/>
            <a:ext cx="3240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90498" marR="0" lvl="0" indent="-19049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-GB" sz="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7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41">
          <p15:clr>
            <a:srgbClr val="F26B43"/>
          </p15:clr>
        </p15:guide>
        <p15:guide id="2" pos="6000">
          <p15:clr>
            <a:srgbClr val="F26B43"/>
          </p15:clr>
        </p15:guide>
        <p15:guide id="3" orient="horz" pos="768">
          <p15:clr>
            <a:srgbClr val="F26B43"/>
          </p15:clr>
        </p15:guide>
        <p15:guide id="4" orient="horz" pos="3816">
          <p15:clr>
            <a:srgbClr val="F26B43"/>
          </p15:clr>
        </p15:guide>
        <p15:guide id="5" pos="1639">
          <p15:clr>
            <a:srgbClr val="F26B43"/>
          </p15:clr>
        </p15:guide>
        <p15:guide id="6" orient="horz" pos="391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eqzoG8Vydkc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"/>
          <p:cNvSpPr txBox="1"/>
          <p:nvPr/>
        </p:nvSpPr>
        <p:spPr>
          <a:xfrm>
            <a:off x="0" y="3933751"/>
            <a:ext cx="9906000" cy="1665972"/>
          </a:xfrm>
          <a:prstGeom prst="rect">
            <a:avLst/>
          </a:prstGeom>
          <a:solidFill>
            <a:srgbClr val="7030A0">
              <a:alpha val="82352"/>
            </a:srgbClr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"/>
          <p:cNvSpPr txBox="1">
            <a:spLocks noGrp="1"/>
          </p:cNvSpPr>
          <p:nvPr>
            <p:ph type="subTitle" idx="1"/>
          </p:nvPr>
        </p:nvSpPr>
        <p:spPr>
          <a:xfrm>
            <a:off x="397752" y="4993354"/>
            <a:ext cx="9209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599" lvl="0" indent="-228599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GB" sz="2000">
                <a:solidFill>
                  <a:schemeClr val="lt1"/>
                </a:solidFill>
              </a:rPr>
              <a:t>Building top junior software engineering talents in Bangladesh</a:t>
            </a:r>
            <a:endParaRPr/>
          </a:p>
        </p:txBody>
      </p:sp>
      <p:sp>
        <p:nvSpPr>
          <p:cNvPr id="40" name="Google Shape;40;p1"/>
          <p:cNvSpPr txBox="1">
            <a:spLocks noGrp="1"/>
          </p:cNvSpPr>
          <p:nvPr>
            <p:ph type="ctrTitle"/>
          </p:nvPr>
        </p:nvSpPr>
        <p:spPr>
          <a:xfrm>
            <a:off x="397754" y="4347766"/>
            <a:ext cx="9508247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lt1"/>
                </a:solidFill>
              </a:rPr>
              <a:t>Project Code | </a:t>
            </a:r>
            <a:r>
              <a:rPr lang="en-GB" sz="3600" dirty="0" err="1">
                <a:solidFill>
                  <a:schemeClr val="lt1"/>
                </a:solidFill>
              </a:rPr>
              <a:t>PetScan</a:t>
            </a:r>
            <a:r>
              <a:rPr lang="en-GB" sz="3600" dirty="0">
                <a:solidFill>
                  <a:schemeClr val="lt1"/>
                </a:solidFill>
              </a:rPr>
              <a:t> Demo</a:t>
            </a:r>
            <a:endParaRPr sz="3600" dirty="0">
              <a:solidFill>
                <a:schemeClr val="lt1"/>
              </a:solidFill>
            </a:endParaRPr>
          </a:p>
        </p:txBody>
      </p:sp>
      <p:sp>
        <p:nvSpPr>
          <p:cNvPr id="41" name="Google Shape;41;p1"/>
          <p:cNvSpPr txBox="1"/>
          <p:nvPr/>
        </p:nvSpPr>
        <p:spPr>
          <a:xfrm>
            <a:off x="397754" y="6325799"/>
            <a:ext cx="1666430" cy="16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Strictly Confidential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177f9a5737_1_75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GB"/>
              <a:t>First time building a MEAN Stack application with intense time pressure presented me with challenges, learning opportunities and understanding of common pitfalls</a:t>
            </a:r>
            <a:endParaRPr/>
          </a:p>
        </p:txBody>
      </p:sp>
      <p:sp>
        <p:nvSpPr>
          <p:cNvPr id="240" name="Google Shape;240;g2177f9a5737_1_75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Arial"/>
              <a:buNone/>
            </a:pPr>
            <a:r>
              <a:rPr lang="en-GB">
                <a:solidFill>
                  <a:srgbClr val="7030A0"/>
                </a:solidFill>
              </a:rPr>
              <a:t>Key Challenges &amp; Takeaways</a:t>
            </a:r>
            <a:endParaRPr/>
          </a:p>
        </p:txBody>
      </p:sp>
      <p:sp>
        <p:nvSpPr>
          <p:cNvPr id="241" name="Google Shape;241;g2177f9a5737_1_75"/>
          <p:cNvSpPr/>
          <p:nvPr/>
        </p:nvSpPr>
        <p:spPr>
          <a:xfrm>
            <a:off x="1000125" y="1342951"/>
            <a:ext cx="2460300" cy="308400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 w="12700" cap="flat" cmpd="sng">
            <a:solidFill>
              <a:srgbClr val="7030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Main Challenge Faced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g2177f9a5737_1_75"/>
          <p:cNvSpPr/>
          <p:nvPr/>
        </p:nvSpPr>
        <p:spPr>
          <a:xfrm>
            <a:off x="3651250" y="1342951"/>
            <a:ext cx="5866500" cy="308400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 w="12700" cap="flat" cmpd="sng">
            <a:solidFill>
              <a:srgbClr val="7030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Key Takeaway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2177f9a5737_1_75"/>
          <p:cNvSpPr/>
          <p:nvPr/>
        </p:nvSpPr>
        <p:spPr>
          <a:xfrm>
            <a:off x="1000125" y="1803196"/>
            <a:ext cx="2460300" cy="1282800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107999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>
                <a:solidFill>
                  <a:srgbClr val="3F3F3F"/>
                </a:solidFill>
              </a:rPr>
              <a:t>Filtering Users and send users to best suited Therapist’s dashboard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g2177f9a5737_1_75"/>
          <p:cNvSpPr/>
          <p:nvPr/>
        </p:nvSpPr>
        <p:spPr>
          <a:xfrm>
            <a:off x="3651250" y="1803196"/>
            <a:ext cx="5866500" cy="1282800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336599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200"/>
              <a:buFont typeface="Arial"/>
              <a:buAutoNum type="arabicPeriod"/>
            </a:pPr>
            <a:r>
              <a:rPr lang="en-GB" sz="1200">
                <a:solidFill>
                  <a:srgbClr val="3F3F3F"/>
                </a:solidFill>
              </a:rPr>
              <a:t>Reading official documentation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6599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030A0"/>
              </a:buClr>
              <a:buSzPts val="1200"/>
              <a:buFont typeface="Arial"/>
              <a:buAutoNum type="arabicPeriod"/>
            </a:pPr>
            <a:r>
              <a:rPr lang="en-GB" sz="1200">
                <a:solidFill>
                  <a:srgbClr val="3F3F3F"/>
                </a:solidFill>
              </a:rPr>
              <a:t>Making the algorithm efficient enough</a:t>
            </a:r>
            <a:endParaRPr sz="1200">
              <a:solidFill>
                <a:srgbClr val="3F3F3F"/>
              </a:solidFill>
            </a:endParaRPr>
          </a:p>
          <a:p>
            <a:pPr marL="336599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200"/>
              <a:buAutoNum type="arabicPeriod"/>
            </a:pPr>
            <a:r>
              <a:rPr lang="en-GB" sz="1200">
                <a:solidFill>
                  <a:srgbClr val="3F3F3F"/>
                </a:solidFill>
              </a:rPr>
              <a:t>Planning total dataflow before starting project</a:t>
            </a:r>
            <a:endParaRPr sz="1200">
              <a:solidFill>
                <a:srgbClr val="3F3F3F"/>
              </a:solidFill>
            </a:endParaRPr>
          </a:p>
        </p:txBody>
      </p:sp>
      <p:sp>
        <p:nvSpPr>
          <p:cNvPr id="245" name="Google Shape;245;g2177f9a5737_1_75"/>
          <p:cNvSpPr/>
          <p:nvPr/>
        </p:nvSpPr>
        <p:spPr>
          <a:xfrm>
            <a:off x="1000125" y="3349221"/>
            <a:ext cx="2460300" cy="1282800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107999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>
                <a:solidFill>
                  <a:srgbClr val="3F3F3F"/>
                </a:solidFill>
              </a:rPr>
              <a:t>Maintaining proper data flow throughout my application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2177f9a5737_1_75"/>
          <p:cNvSpPr/>
          <p:nvPr/>
        </p:nvSpPr>
        <p:spPr>
          <a:xfrm>
            <a:off x="3651250" y="3349221"/>
            <a:ext cx="5866500" cy="1282800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200"/>
              <a:buAutoNum type="arabicPeriod"/>
            </a:pPr>
            <a:r>
              <a:rPr lang="en-GB" sz="1200">
                <a:solidFill>
                  <a:srgbClr val="3F3F3F"/>
                </a:solidFill>
              </a:rPr>
              <a:t>Planing proper schema of database efficiently</a:t>
            </a:r>
            <a:endParaRPr sz="1200">
              <a:solidFill>
                <a:srgbClr val="3F3F3F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AutoNum type="arabicPeriod"/>
            </a:pPr>
            <a:r>
              <a:rPr lang="en-GB" sz="1200">
                <a:solidFill>
                  <a:srgbClr val="3F3F3F"/>
                </a:solidFill>
              </a:rPr>
              <a:t>Making the code DRY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2177f9a5737_1_75"/>
          <p:cNvSpPr/>
          <p:nvPr/>
        </p:nvSpPr>
        <p:spPr>
          <a:xfrm>
            <a:off x="1000125" y="4895246"/>
            <a:ext cx="2460300" cy="1282800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107999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>
                <a:solidFill>
                  <a:srgbClr val="3F3F3F"/>
                </a:solidFill>
              </a:rPr>
              <a:t>Integrating Calendly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2177f9a5737_1_75"/>
          <p:cNvSpPr/>
          <p:nvPr/>
        </p:nvSpPr>
        <p:spPr>
          <a:xfrm>
            <a:off x="3651250" y="4895246"/>
            <a:ext cx="5866500" cy="1282800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200"/>
              <a:buAutoNum type="arabicPeriod"/>
            </a:pPr>
            <a:r>
              <a:rPr lang="en-GB" sz="1200">
                <a:solidFill>
                  <a:srgbClr val="3F3F3F"/>
                </a:solidFill>
              </a:rPr>
              <a:t>Get used to third party API</a:t>
            </a:r>
            <a:endParaRPr sz="1200">
              <a:solidFill>
                <a:srgbClr val="3F3F3F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AutoNum type="arabicPeriod"/>
            </a:pPr>
            <a:r>
              <a:rPr lang="en-GB" sz="1200">
                <a:solidFill>
                  <a:srgbClr val="3F3F3F"/>
                </a:solidFill>
              </a:rPr>
              <a:t>Adapting my skills accordingly</a:t>
            </a:r>
            <a:endParaRPr sz="120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g2177f9a5737_1_75"/>
          <p:cNvSpPr/>
          <p:nvPr/>
        </p:nvSpPr>
        <p:spPr>
          <a:xfrm>
            <a:off x="388331" y="2264648"/>
            <a:ext cx="360000" cy="360000"/>
          </a:xfrm>
          <a:prstGeom prst="ellipse">
            <a:avLst/>
          </a:prstGeom>
          <a:solidFill>
            <a:srgbClr val="FF7C00"/>
          </a:solidFill>
          <a:ln w="19050" cap="flat" cmpd="sng">
            <a:solidFill>
              <a:srgbClr val="FF7C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2177f9a5737_1_75"/>
          <p:cNvSpPr/>
          <p:nvPr/>
        </p:nvSpPr>
        <p:spPr>
          <a:xfrm>
            <a:off x="388331" y="3810673"/>
            <a:ext cx="360000" cy="360000"/>
          </a:xfrm>
          <a:prstGeom prst="ellipse">
            <a:avLst/>
          </a:prstGeom>
          <a:solidFill>
            <a:srgbClr val="FF7C00"/>
          </a:solidFill>
          <a:ln w="19050" cap="flat" cmpd="sng">
            <a:solidFill>
              <a:srgbClr val="FF7C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2177f9a5737_1_75"/>
          <p:cNvSpPr/>
          <p:nvPr/>
        </p:nvSpPr>
        <p:spPr>
          <a:xfrm>
            <a:off x="388331" y="5356698"/>
            <a:ext cx="360000" cy="360000"/>
          </a:xfrm>
          <a:prstGeom prst="ellipse">
            <a:avLst/>
          </a:prstGeom>
          <a:solidFill>
            <a:srgbClr val="FF7C00"/>
          </a:solidFill>
          <a:ln w="19050" cap="flat" cmpd="sng">
            <a:solidFill>
              <a:srgbClr val="FF7C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177f9a5737_1_91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00" cy="1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GB"/>
              <a:t>Features I would incorporate if I had an additional 1-2 weeks</a:t>
            </a:r>
            <a:endParaRPr/>
          </a:p>
        </p:txBody>
      </p:sp>
      <p:sp>
        <p:nvSpPr>
          <p:cNvPr id="257" name="Google Shape;257;g2177f9a5737_1_91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Arial"/>
              <a:buNone/>
            </a:pPr>
            <a:r>
              <a:rPr lang="en-GB">
                <a:solidFill>
                  <a:srgbClr val="7030A0"/>
                </a:solidFill>
              </a:rPr>
              <a:t>Future Plan</a:t>
            </a:r>
            <a:endParaRPr/>
          </a:p>
        </p:txBody>
      </p:sp>
      <p:sp>
        <p:nvSpPr>
          <p:cNvPr id="258" name="Google Shape;258;g2177f9a5737_1_91"/>
          <p:cNvSpPr/>
          <p:nvPr/>
        </p:nvSpPr>
        <p:spPr>
          <a:xfrm>
            <a:off x="542926" y="1461025"/>
            <a:ext cx="1905000" cy="4282500"/>
          </a:xfrm>
          <a:prstGeom prst="roundRect">
            <a:avLst>
              <a:gd name="adj" fmla="val 16667"/>
            </a:avLst>
          </a:prstGeom>
          <a:solidFill>
            <a:srgbClr val="FF5A5A"/>
          </a:solidFill>
          <a:ln w="12700" cap="flat" cmpd="sng">
            <a:solidFill>
              <a:srgbClr val="FF5A5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>
                <a:solidFill>
                  <a:srgbClr val="F2F2F2"/>
                </a:solidFill>
              </a:rPr>
              <a:t>Assigning therapist based on location and availability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2177f9a5737_1_91"/>
          <p:cNvSpPr/>
          <p:nvPr/>
        </p:nvSpPr>
        <p:spPr>
          <a:xfrm>
            <a:off x="2895600" y="1461025"/>
            <a:ext cx="1905000" cy="4282500"/>
          </a:xfrm>
          <a:prstGeom prst="roundRect">
            <a:avLst>
              <a:gd name="adj" fmla="val 16667"/>
            </a:avLst>
          </a:prstGeom>
          <a:solidFill>
            <a:srgbClr val="1EA3A8"/>
          </a:solidFill>
          <a:ln w="12700" cap="flat" cmpd="sng">
            <a:solidFill>
              <a:srgbClr val="1EA3A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>
                <a:solidFill>
                  <a:srgbClr val="F2F2F2"/>
                </a:solidFill>
              </a:rPr>
              <a:t>Higher admin control for therapist sign up i.e. KYC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g2177f9a5737_1_91"/>
          <p:cNvSpPr/>
          <p:nvPr/>
        </p:nvSpPr>
        <p:spPr>
          <a:xfrm>
            <a:off x="293820" y="1228725"/>
            <a:ext cx="504000" cy="504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2177f9a5737_1_91"/>
          <p:cNvSpPr/>
          <p:nvPr/>
        </p:nvSpPr>
        <p:spPr>
          <a:xfrm>
            <a:off x="2646495" y="1228725"/>
            <a:ext cx="504000" cy="504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g2177f9a5737_1_91"/>
          <p:cNvSpPr/>
          <p:nvPr/>
        </p:nvSpPr>
        <p:spPr>
          <a:xfrm>
            <a:off x="5248274" y="1461025"/>
            <a:ext cx="1905000" cy="4282500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 w="12700" cap="flat" cmpd="sng">
            <a:solidFill>
              <a:srgbClr val="7030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>
                <a:solidFill>
                  <a:srgbClr val="F2F2F2"/>
                </a:solidFill>
              </a:rPr>
              <a:t>Making the chat UI more mobile friendly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2177f9a5737_1_91"/>
          <p:cNvSpPr/>
          <p:nvPr/>
        </p:nvSpPr>
        <p:spPr>
          <a:xfrm>
            <a:off x="4999169" y="1228725"/>
            <a:ext cx="504000" cy="504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2177f9a5737_1_91"/>
          <p:cNvSpPr/>
          <p:nvPr/>
        </p:nvSpPr>
        <p:spPr>
          <a:xfrm>
            <a:off x="7600948" y="1461025"/>
            <a:ext cx="1905000" cy="4282500"/>
          </a:xfrm>
          <a:prstGeom prst="roundRect">
            <a:avLst>
              <a:gd name="adj" fmla="val 16667"/>
            </a:avLst>
          </a:prstGeom>
          <a:solidFill>
            <a:srgbClr val="3F3F3F"/>
          </a:solidFill>
          <a:ln w="12700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1800" b="1">
                <a:solidFill>
                  <a:srgbClr val="F2F2F2"/>
                </a:solidFill>
              </a:rPr>
              <a:t>Making chat queries more interactive based on user’s input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2177f9a5737_1_91"/>
          <p:cNvSpPr/>
          <p:nvPr/>
        </p:nvSpPr>
        <p:spPr>
          <a:xfrm>
            <a:off x="7351843" y="1228725"/>
            <a:ext cx="504000" cy="504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g2177f9a5737_1_104" descr="A picture containing ground, concrete, cement, ston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51881" t="20199" r="17717" b="11606"/>
          <a:stretch/>
        </p:blipFill>
        <p:spPr>
          <a:xfrm>
            <a:off x="6744431" y="1385312"/>
            <a:ext cx="2771043" cy="4676776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</p:pic>
      <p:pic>
        <p:nvPicPr>
          <p:cNvPr id="271" name="Google Shape;271;g2177f9a5737_1_104" descr="A group of people standing around a person sitting in a chair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 l="37524" t="15903" r="32069" b="15897"/>
          <a:stretch/>
        </p:blipFill>
        <p:spPr>
          <a:xfrm>
            <a:off x="3521318" y="1385312"/>
            <a:ext cx="2771044" cy="467677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</p:pic>
      <p:pic>
        <p:nvPicPr>
          <p:cNvPr id="272" name="Google Shape;272;g2177f9a5737_1_104" descr="A group of people sitting around a table&#10;&#10;Description automatically generated with medium confidence"/>
          <p:cNvPicPr preferRelativeResize="0"/>
          <p:nvPr/>
        </p:nvPicPr>
        <p:blipFill rotWithShape="1">
          <a:blip r:embed="rId5">
            <a:alphaModFix/>
          </a:blip>
          <a:srcRect l="46294" t="26236" b="5565"/>
          <a:stretch/>
        </p:blipFill>
        <p:spPr>
          <a:xfrm>
            <a:off x="390523" y="1385313"/>
            <a:ext cx="2771042" cy="4676774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</p:pic>
      <p:sp>
        <p:nvSpPr>
          <p:cNvPr id="273" name="Google Shape;273;g2177f9a5737_1_104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00" cy="1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GB"/>
              <a:t>After building my first MEAN stack application in just 6 days, I feel…</a:t>
            </a:r>
            <a:endParaRPr/>
          </a:p>
        </p:txBody>
      </p:sp>
      <p:sp>
        <p:nvSpPr>
          <p:cNvPr id="274" name="Google Shape;274;g2177f9a5737_1_104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Arial"/>
              <a:buNone/>
            </a:pPr>
            <a:r>
              <a:rPr lang="en-GB">
                <a:solidFill>
                  <a:srgbClr val="7030A0"/>
                </a:solidFill>
              </a:rPr>
              <a:t>Closing Remarks</a:t>
            </a:r>
            <a:endParaRPr/>
          </a:p>
        </p:txBody>
      </p:sp>
      <p:sp>
        <p:nvSpPr>
          <p:cNvPr id="275" name="Google Shape;275;g2177f9a5737_1_104"/>
          <p:cNvSpPr/>
          <p:nvPr/>
        </p:nvSpPr>
        <p:spPr>
          <a:xfrm>
            <a:off x="390523" y="2842001"/>
            <a:ext cx="2771100" cy="1763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72000" tIns="45700" rIns="72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800" b="1">
                <a:solidFill>
                  <a:schemeClr val="lt1"/>
                </a:solidFill>
              </a:rPr>
              <a:t>Confident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>
                <a:solidFill>
                  <a:schemeClr val="lt1"/>
                </a:solidFill>
              </a:rPr>
              <a:t>About building full stack project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2177f9a5737_1_104"/>
          <p:cNvSpPr/>
          <p:nvPr/>
        </p:nvSpPr>
        <p:spPr>
          <a:xfrm>
            <a:off x="3521318" y="2842001"/>
            <a:ext cx="2771100" cy="1763400"/>
          </a:xfrm>
          <a:prstGeom prst="rect">
            <a:avLst/>
          </a:prstGeom>
          <a:solidFill>
            <a:srgbClr val="FF7C00"/>
          </a:solidFill>
          <a:ln>
            <a:noFill/>
          </a:ln>
        </p:spPr>
        <p:txBody>
          <a:bodyPr spcFirstLastPara="1" wrap="square" lIns="72000" tIns="45700" rIns="72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800" b="1">
                <a:solidFill>
                  <a:schemeClr val="lt1"/>
                </a:solidFill>
              </a:rPr>
              <a:t>Connected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>
                <a:solidFill>
                  <a:schemeClr val="lt1"/>
                </a:solidFill>
              </a:rPr>
              <a:t>With my project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2177f9a5737_1_104"/>
          <p:cNvSpPr/>
          <p:nvPr/>
        </p:nvSpPr>
        <p:spPr>
          <a:xfrm>
            <a:off x="6744432" y="2842001"/>
            <a:ext cx="2771100" cy="1763400"/>
          </a:xfrm>
          <a:prstGeom prst="rect">
            <a:avLst/>
          </a:prstGeom>
          <a:solidFill>
            <a:srgbClr val="1EA3A8"/>
          </a:solidFill>
          <a:ln>
            <a:noFill/>
          </a:ln>
        </p:spPr>
        <p:txBody>
          <a:bodyPr spcFirstLastPara="1" wrap="square" lIns="72000" tIns="45700" rIns="72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800" b="1">
                <a:solidFill>
                  <a:schemeClr val="lt1"/>
                </a:solidFill>
              </a:rPr>
              <a:t>Blessed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>
                <a:solidFill>
                  <a:schemeClr val="lt1"/>
                </a:solidFill>
              </a:rPr>
              <a:t>To have everyone in project code who have supported me throughout the project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48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GB" dirty="0"/>
              <a:t>To build something that brings joy and satisfaction to others</a:t>
            </a:r>
            <a:endParaRPr dirty="0"/>
          </a:p>
        </p:txBody>
      </p:sp>
      <p:sp>
        <p:nvSpPr>
          <p:cNvPr id="47" name="Google Shape;47;p2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Arial"/>
              <a:buNone/>
            </a:pPr>
            <a:r>
              <a:rPr lang="en-GB">
                <a:solidFill>
                  <a:srgbClr val="7030A0"/>
                </a:solidFill>
              </a:rPr>
              <a:t>Introduction</a:t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4448175" y="1348094"/>
            <a:ext cx="1419224" cy="648238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"/>
          <p:cNvSpPr/>
          <p:nvPr/>
        </p:nvSpPr>
        <p:spPr>
          <a:xfrm>
            <a:off x="4448175" y="2429671"/>
            <a:ext cx="1419224" cy="648238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"/>
          <p:cNvSpPr/>
          <p:nvPr/>
        </p:nvSpPr>
        <p:spPr>
          <a:xfrm>
            <a:off x="4448175" y="3511248"/>
            <a:ext cx="1419224" cy="648238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Candidate Type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4448175" y="4592825"/>
            <a:ext cx="1419224" cy="648238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University &amp; Class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5998541" y="1348094"/>
            <a:ext cx="3240709" cy="64823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36000" tIns="45700" rIns="36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dirty="0">
                <a:solidFill>
                  <a:srgbClr val="3F3F3F"/>
                </a:solidFill>
              </a:rPr>
              <a:t>Saimon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5998541" y="2429671"/>
            <a:ext cx="3240709" cy="64823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36000" tIns="45700" rIns="36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dirty="0">
                <a:solidFill>
                  <a:srgbClr val="3F3F3F"/>
                </a:solidFill>
              </a:rPr>
              <a:t>23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5998541" y="3511248"/>
            <a:ext cx="3240709" cy="64823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36000" tIns="45700" rIns="36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Project Code x SELISE Scholarship Program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5998541" y="4592825"/>
            <a:ext cx="3240709" cy="64823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36000" tIns="45700" rIns="36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Nuclear Science and Engineering at MIST, 2023</a:t>
            </a:r>
          </a:p>
        </p:txBody>
      </p:sp>
      <p:sp>
        <p:nvSpPr>
          <p:cNvPr id="56" name="Google Shape;56;p2"/>
          <p:cNvSpPr/>
          <p:nvPr/>
        </p:nvSpPr>
        <p:spPr>
          <a:xfrm>
            <a:off x="4448175" y="5674402"/>
            <a:ext cx="1419224" cy="648238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Hobbies &amp; Interests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5998541" y="5674402"/>
            <a:ext cx="3240709" cy="64823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36000" tIns="45700" rIns="36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dirty="0">
                <a:solidFill>
                  <a:srgbClr val="3F3F3F"/>
                </a:solidFill>
              </a:rPr>
              <a:t>Travelling and Gaming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4268175" y="1183404"/>
            <a:ext cx="360000" cy="360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2"/>
          <p:cNvSpPr/>
          <p:nvPr/>
        </p:nvSpPr>
        <p:spPr>
          <a:xfrm>
            <a:off x="4268175" y="2261154"/>
            <a:ext cx="360000" cy="360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"/>
          <p:cNvSpPr/>
          <p:nvPr/>
        </p:nvSpPr>
        <p:spPr>
          <a:xfrm>
            <a:off x="4268175" y="3338904"/>
            <a:ext cx="360000" cy="360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4268175" y="4416654"/>
            <a:ext cx="360000" cy="360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4268175" y="5494402"/>
            <a:ext cx="360000" cy="360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C486D8-0BDA-439E-9A63-7E771742B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70" y="1798104"/>
            <a:ext cx="3801600" cy="3801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g217302c9559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775" y="1342950"/>
            <a:ext cx="2448300" cy="1633332"/>
          </a:xfrm>
          <a:prstGeom prst="rect">
            <a:avLst/>
          </a:prstGeom>
          <a:noFill/>
          <a:ln w="381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69" name="Google Shape;69;g217302c9559_0_0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00" cy="58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GB" dirty="0" err="1"/>
              <a:t>PetScan</a:t>
            </a:r>
            <a:r>
              <a:rPr lang="en-US" dirty="0"/>
              <a:t> is a pet health care app offers features for pet owners to book appointments, post on a forum and receive answers from certified Vet. Veterinarians can view appointments, answer pet owner Questions, add prescriptions. The app also allows for video appointments scheduling with a veterinarian through Calendly.</a:t>
            </a:r>
            <a:endParaRPr dirty="0"/>
          </a:p>
        </p:txBody>
      </p:sp>
      <p:sp>
        <p:nvSpPr>
          <p:cNvPr id="70" name="Google Shape;70;g217302c9559_0_0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Arial"/>
              <a:buNone/>
            </a:pPr>
            <a:r>
              <a:rPr lang="en-GB" dirty="0" err="1">
                <a:solidFill>
                  <a:srgbClr val="7030A0"/>
                </a:solidFill>
              </a:rPr>
              <a:t>PetScan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72" name="Google Shape;72;g217302c9559_0_0"/>
          <p:cNvSpPr/>
          <p:nvPr/>
        </p:nvSpPr>
        <p:spPr>
          <a:xfrm>
            <a:off x="2995501" y="1342951"/>
            <a:ext cx="3160800" cy="308400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 w="12700" cap="flat" cmpd="sng">
            <a:solidFill>
              <a:srgbClr val="7030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Opportunity &amp; Problems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g217302c9559_0_0"/>
          <p:cNvSpPr/>
          <p:nvPr/>
        </p:nvSpPr>
        <p:spPr>
          <a:xfrm>
            <a:off x="6354725" y="1342951"/>
            <a:ext cx="3160800" cy="308400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 w="12700" cap="flat" cmpd="sng">
            <a:solidFill>
              <a:srgbClr val="7030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Our Solution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g217302c9559_0_0"/>
          <p:cNvSpPr/>
          <p:nvPr/>
        </p:nvSpPr>
        <p:spPr>
          <a:xfrm>
            <a:off x="3120443" y="1884011"/>
            <a:ext cx="3035700" cy="5358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lvl="0" algn="ctr">
              <a:buSzPts val="1200"/>
            </a:pPr>
            <a:r>
              <a:rPr lang="en-US" sz="1200" b="1">
                <a:solidFill>
                  <a:srgbClr val="3F3F3F"/>
                </a:solidFill>
              </a:rPr>
              <a:t>Not all areas have easy access to veterinary services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217302c9559_0_0"/>
          <p:cNvSpPr/>
          <p:nvPr/>
        </p:nvSpPr>
        <p:spPr>
          <a:xfrm>
            <a:off x="3120443" y="2641896"/>
            <a:ext cx="3035700" cy="5358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lvl="0" algn="ctr">
              <a:buSzPts val="1200"/>
            </a:pPr>
            <a:r>
              <a:rPr lang="en-US" sz="1200" b="1" dirty="0">
                <a:solidFill>
                  <a:srgbClr val="3F3F3F"/>
                </a:solidFill>
              </a:rPr>
              <a:t>time-consuming, especially if there are long wait times or if the clinic is located far from home</a:t>
            </a:r>
            <a:endParaRPr sz="1200" b="1" dirty="0">
              <a:solidFill>
                <a:srgbClr val="3F3F3F"/>
              </a:solidFill>
            </a:endParaRPr>
          </a:p>
        </p:txBody>
      </p:sp>
      <p:sp>
        <p:nvSpPr>
          <p:cNvPr id="76" name="Google Shape;76;g217302c9559_0_0"/>
          <p:cNvSpPr/>
          <p:nvPr/>
        </p:nvSpPr>
        <p:spPr>
          <a:xfrm>
            <a:off x="3120443" y="3399781"/>
            <a:ext cx="3035700" cy="5358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lvl="0" algn="ctr">
              <a:buSzPts val="1200"/>
            </a:pPr>
            <a:r>
              <a:rPr lang="en-US" sz="1200" b="1" dirty="0">
                <a:solidFill>
                  <a:srgbClr val="3F3F3F"/>
                </a:solidFill>
              </a:rPr>
              <a:t> difficult for pet owners who have busy schedules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217302c9559_0_0"/>
          <p:cNvSpPr/>
          <p:nvPr/>
        </p:nvSpPr>
        <p:spPr>
          <a:xfrm>
            <a:off x="3120443" y="4157666"/>
            <a:ext cx="3035700" cy="5358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lvl="0" algn="ctr">
              <a:buSzPts val="1200"/>
            </a:pPr>
            <a:r>
              <a:rPr lang="en-US" sz="1200" b="1" dirty="0">
                <a:solidFill>
                  <a:srgbClr val="3F3F3F"/>
                </a:solidFill>
              </a:rPr>
              <a:t> Information sharing, expert advice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g217302c9559_0_0"/>
          <p:cNvSpPr/>
          <p:nvPr/>
        </p:nvSpPr>
        <p:spPr>
          <a:xfrm>
            <a:off x="2979764" y="1740011"/>
            <a:ext cx="288000" cy="288000"/>
          </a:xfrm>
          <a:prstGeom prst="ellipse">
            <a:avLst/>
          </a:prstGeom>
          <a:solidFill>
            <a:srgbClr val="FF4E4E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g217302c9559_0_0"/>
          <p:cNvSpPr/>
          <p:nvPr/>
        </p:nvSpPr>
        <p:spPr>
          <a:xfrm>
            <a:off x="2979764" y="2497896"/>
            <a:ext cx="288000" cy="288000"/>
          </a:xfrm>
          <a:prstGeom prst="ellipse">
            <a:avLst/>
          </a:prstGeom>
          <a:solidFill>
            <a:srgbClr val="FF4E4E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g217302c9559_0_0"/>
          <p:cNvSpPr/>
          <p:nvPr/>
        </p:nvSpPr>
        <p:spPr>
          <a:xfrm>
            <a:off x="2979764" y="3255781"/>
            <a:ext cx="288000" cy="288000"/>
          </a:xfrm>
          <a:prstGeom prst="ellipse">
            <a:avLst/>
          </a:prstGeom>
          <a:solidFill>
            <a:srgbClr val="FF4E4E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g217302c9559_0_0"/>
          <p:cNvSpPr/>
          <p:nvPr/>
        </p:nvSpPr>
        <p:spPr>
          <a:xfrm>
            <a:off x="2979764" y="4013666"/>
            <a:ext cx="288000" cy="288000"/>
          </a:xfrm>
          <a:prstGeom prst="ellipse">
            <a:avLst/>
          </a:prstGeom>
          <a:solidFill>
            <a:srgbClr val="FF4E4E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217302c9559_0_0"/>
          <p:cNvSpPr/>
          <p:nvPr/>
        </p:nvSpPr>
        <p:spPr>
          <a:xfrm>
            <a:off x="6495404" y="4157666"/>
            <a:ext cx="3035700" cy="535800"/>
          </a:xfrm>
          <a:prstGeom prst="roundRect">
            <a:avLst>
              <a:gd name="adj" fmla="val 16667"/>
            </a:avLst>
          </a:prstGeom>
          <a:solidFill>
            <a:srgbClr val="DEF1DF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lvl="0" algn="ctr">
              <a:buSzPts val="1200"/>
            </a:pPr>
            <a:r>
              <a:rPr lang="en-US" sz="1200" b="1" dirty="0">
                <a:solidFill>
                  <a:srgbClr val="3F3F3F"/>
                </a:solidFill>
              </a:rPr>
              <a:t>Pet owners can schedule an appointment with the right veterinarians.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217302c9559_0_0"/>
          <p:cNvSpPr/>
          <p:nvPr/>
        </p:nvSpPr>
        <p:spPr>
          <a:xfrm>
            <a:off x="6495404" y="4915551"/>
            <a:ext cx="3035700" cy="535800"/>
          </a:xfrm>
          <a:prstGeom prst="roundRect">
            <a:avLst>
              <a:gd name="adj" fmla="val 16667"/>
            </a:avLst>
          </a:prstGeom>
          <a:solidFill>
            <a:srgbClr val="DEF1DF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lvl="0" algn="ctr">
              <a:buSzPts val="1200"/>
            </a:pPr>
            <a:r>
              <a:rPr lang="en-US" sz="1200" b="1" dirty="0">
                <a:solidFill>
                  <a:srgbClr val="3F3F3F"/>
                </a:solidFill>
              </a:rPr>
              <a:t>Pet Owners can post questions in the community and get answer by experts</a:t>
            </a:r>
          </a:p>
        </p:txBody>
      </p:sp>
      <p:sp>
        <p:nvSpPr>
          <p:cNvPr id="88" name="Google Shape;88;g217302c9559_0_0"/>
          <p:cNvSpPr/>
          <p:nvPr/>
        </p:nvSpPr>
        <p:spPr>
          <a:xfrm>
            <a:off x="6495404" y="5673437"/>
            <a:ext cx="3035700" cy="535800"/>
          </a:xfrm>
          <a:prstGeom prst="roundRect">
            <a:avLst>
              <a:gd name="adj" fmla="val 16667"/>
            </a:avLst>
          </a:prstGeom>
          <a:solidFill>
            <a:srgbClr val="DEF1DF"/>
          </a:solidFill>
          <a:ln>
            <a:noFill/>
          </a:ln>
        </p:spPr>
        <p:txBody>
          <a:bodyPr spcFirstLastPara="1" wrap="square" lIns="144000" tIns="45700" rIns="144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dirty="0">
                <a:solidFill>
                  <a:srgbClr val="3F3F3F"/>
                </a:solidFill>
              </a:rPr>
              <a:t>A vibrant UI/UX with flexibility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g217302c9559_0_0"/>
          <p:cNvSpPr/>
          <p:nvPr/>
        </p:nvSpPr>
        <p:spPr>
          <a:xfrm>
            <a:off x="6354725" y="4013666"/>
            <a:ext cx="288000" cy="288000"/>
          </a:xfrm>
          <a:prstGeom prst="ellipse">
            <a:avLst/>
          </a:prstGeom>
          <a:solidFill>
            <a:srgbClr val="1EA3A8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720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✓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g217302c9559_0_0"/>
          <p:cNvSpPr/>
          <p:nvPr/>
        </p:nvSpPr>
        <p:spPr>
          <a:xfrm>
            <a:off x="6354725" y="4771551"/>
            <a:ext cx="288000" cy="288000"/>
          </a:xfrm>
          <a:prstGeom prst="ellipse">
            <a:avLst/>
          </a:prstGeom>
          <a:solidFill>
            <a:srgbClr val="1EA3A8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720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✓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217302c9559_0_0"/>
          <p:cNvSpPr/>
          <p:nvPr/>
        </p:nvSpPr>
        <p:spPr>
          <a:xfrm>
            <a:off x="6354725" y="5529436"/>
            <a:ext cx="288000" cy="288000"/>
          </a:xfrm>
          <a:prstGeom prst="ellipse">
            <a:avLst/>
          </a:prstGeom>
          <a:solidFill>
            <a:srgbClr val="1EA3A8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720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✓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g217302c9559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775" y="4578045"/>
            <a:ext cx="2448300" cy="1631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g217302c9559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8775" y="3083000"/>
            <a:ext cx="1103350" cy="136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g217302c9559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5813" y="3083000"/>
            <a:ext cx="1161262" cy="136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 descr="https://lh6.googleusercontent.com/Gt-YZ6uJ83Z5ki-BVG5pIUI4dqRGMusBJJ4yTudlQHTtuHIOqZ6g7nqMWQXDhAoqmW4fmHmK7q5kXA0JxSw7gbQqPcOxJcmRaVG2t0r0CO9uJtGUW7RP63TLRyOlz5c2a0wWLq3mtsT1KRI=nw">
            <a:extLst>
              <a:ext uri="{FF2B5EF4-FFF2-40B4-BE49-F238E27FC236}">
                <a16:creationId xmlns:a16="http://schemas.microsoft.com/office/drawing/2014/main" id="{82ED49E2-FEFF-4EA4-B83C-51CC085C1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616" y="1890263"/>
            <a:ext cx="3551275" cy="2073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9411ED-1152-491B-800C-2064091AA0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42725" y="2004924"/>
            <a:ext cx="2736406" cy="16828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48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GB"/>
              <a:t>Take control of your own health</a:t>
            </a:r>
            <a:endParaRPr/>
          </a:p>
        </p:txBody>
      </p:sp>
      <p:sp>
        <p:nvSpPr>
          <p:cNvPr id="102" name="Google Shape;102;p4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Arial"/>
              <a:buNone/>
            </a:pPr>
            <a:r>
              <a:rPr lang="en-GB">
                <a:solidFill>
                  <a:srgbClr val="7030A0"/>
                </a:solidFill>
              </a:rPr>
              <a:t>Live Demo of MealMate</a:t>
            </a:r>
            <a:endParaRPr/>
          </a:p>
        </p:txBody>
      </p:sp>
      <p:pic>
        <p:nvPicPr>
          <p:cNvPr id="103" name="Google Shape;103;p4" descr="This is a MEAN stack project built within 6 days. This video is a demonstration of the features of this app." title="Meal Mate - Project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750" y="1011132"/>
            <a:ext cx="8596900" cy="483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00" cy="1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GB" dirty="0"/>
              <a:t>System Architecture of </a:t>
            </a:r>
            <a:r>
              <a:rPr lang="en-GB" dirty="0" err="1"/>
              <a:t>PetScan</a:t>
            </a:r>
            <a:endParaRPr dirty="0"/>
          </a:p>
        </p:txBody>
      </p:sp>
      <p:sp>
        <p:nvSpPr>
          <p:cNvPr id="109" name="Google Shape;109;p5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Arial"/>
              <a:buNone/>
            </a:pPr>
            <a:r>
              <a:rPr lang="en-GB" dirty="0">
                <a:solidFill>
                  <a:srgbClr val="7030A0"/>
                </a:solidFill>
              </a:rPr>
              <a:t>System Architecture &amp; Tech Stack Utilized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B03AEC-E132-4055-BFC9-7A70B3939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626" y="1264590"/>
            <a:ext cx="7391400" cy="44862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48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GB" dirty="0"/>
              <a:t>First time building a MERN Stack application with intense time pressure presented me with challenges, learning opportunities and understanding of common pitfalls</a:t>
            </a:r>
            <a:endParaRPr dirty="0"/>
          </a:p>
        </p:txBody>
      </p:sp>
      <p:sp>
        <p:nvSpPr>
          <p:cNvPr id="117" name="Google Shape;117;p6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Arial"/>
              <a:buNone/>
            </a:pPr>
            <a:r>
              <a:rPr lang="en-GB">
                <a:solidFill>
                  <a:srgbClr val="7030A0"/>
                </a:solidFill>
              </a:rPr>
              <a:t>Key Challenges &amp; Takeaways</a:t>
            </a:r>
            <a:endParaRPr/>
          </a:p>
        </p:txBody>
      </p:sp>
      <p:sp>
        <p:nvSpPr>
          <p:cNvPr id="118" name="Google Shape;118;p6"/>
          <p:cNvSpPr/>
          <p:nvPr/>
        </p:nvSpPr>
        <p:spPr>
          <a:xfrm>
            <a:off x="1000125" y="1342951"/>
            <a:ext cx="2460251" cy="308354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 w="12700" cap="flat" cmpd="sng">
            <a:solidFill>
              <a:srgbClr val="7030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Main Challenge Faced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6"/>
          <p:cNvSpPr/>
          <p:nvPr/>
        </p:nvSpPr>
        <p:spPr>
          <a:xfrm>
            <a:off x="3651250" y="1342951"/>
            <a:ext cx="5866420" cy="308354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 w="12700" cap="flat" cmpd="sng">
            <a:solidFill>
              <a:srgbClr val="7030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Key Takeaway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6"/>
          <p:cNvSpPr/>
          <p:nvPr/>
        </p:nvSpPr>
        <p:spPr>
          <a:xfrm>
            <a:off x="1000125" y="1803196"/>
            <a:ext cx="2460251" cy="1282904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108000" lvl="0" algn="ctr">
              <a:buSzPts val="1200"/>
            </a:pPr>
            <a:r>
              <a:rPr lang="en-GB" sz="1200" dirty="0">
                <a:solidFill>
                  <a:srgbClr val="3F3F3F"/>
                </a:solidFill>
              </a:rPr>
              <a:t>Integrating Calendly</a:t>
            </a:r>
          </a:p>
        </p:txBody>
      </p:sp>
      <p:sp>
        <p:nvSpPr>
          <p:cNvPr id="121" name="Google Shape;121;p6"/>
          <p:cNvSpPr/>
          <p:nvPr/>
        </p:nvSpPr>
        <p:spPr>
          <a:xfrm>
            <a:off x="3651250" y="1803196"/>
            <a:ext cx="5866420" cy="1282904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336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200"/>
              <a:buFont typeface="Arial"/>
              <a:buAutoNum type="arabicPeriod"/>
            </a:pPr>
            <a:r>
              <a:rPr lang="en-US" sz="1200" dirty="0">
                <a:solidFill>
                  <a:srgbClr val="3F3F3F"/>
                </a:solidFill>
              </a:rPr>
              <a:t>Using an third party API take a lot of research  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6600" lvl="0" indent="-228600">
              <a:spcBef>
                <a:spcPts val="600"/>
              </a:spcBef>
              <a:buClr>
                <a:srgbClr val="7030A0"/>
              </a:buClr>
              <a:buSzPts val="1200"/>
              <a:buFont typeface="Arial"/>
              <a:buAutoNum type="arabicPeriod"/>
            </a:pPr>
            <a:r>
              <a:rPr lang="en-US" sz="1200" dirty="0">
                <a:solidFill>
                  <a:srgbClr val="3F3F3F"/>
                </a:solidFill>
              </a:rPr>
              <a:t>Get used to third party API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6"/>
          <p:cNvSpPr/>
          <p:nvPr/>
        </p:nvSpPr>
        <p:spPr>
          <a:xfrm>
            <a:off x="1000125" y="3349221"/>
            <a:ext cx="2460251" cy="1282904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108000" lvl="0" algn="ctr">
              <a:buSzPts val="1200"/>
            </a:pPr>
            <a:r>
              <a:rPr lang="en-US" sz="1200" dirty="0">
                <a:solidFill>
                  <a:srgbClr val="3F3F3F"/>
                </a:solidFill>
              </a:rPr>
              <a:t>Filtering Vets and send options to users to book an appointment</a:t>
            </a:r>
          </a:p>
          <a:p>
            <a:pPr marL="108000" lvl="0" algn="ctr">
              <a:buSzPts val="1200"/>
            </a:pPr>
            <a:r>
              <a:rPr lang="en-US" sz="1200" dirty="0">
                <a:solidFill>
                  <a:srgbClr val="3F3F3F"/>
                </a:solidFill>
              </a:rPr>
              <a:t>with best suited vets</a:t>
            </a:r>
          </a:p>
        </p:txBody>
      </p:sp>
      <p:sp>
        <p:nvSpPr>
          <p:cNvPr id="123" name="Google Shape;123;p6"/>
          <p:cNvSpPr/>
          <p:nvPr/>
        </p:nvSpPr>
        <p:spPr>
          <a:xfrm>
            <a:off x="3651250" y="3349221"/>
            <a:ext cx="5866420" cy="1282904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336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200"/>
              <a:buFont typeface="Arial"/>
              <a:buAutoNum type="arabicPeriod"/>
            </a:pPr>
            <a:r>
              <a:rPr lang="en-US" sz="1200" dirty="0">
                <a:solidFill>
                  <a:srgbClr val="3F3F3F"/>
                </a:solidFill>
              </a:rPr>
              <a:t>Reading official documentation</a:t>
            </a:r>
          </a:p>
          <a:p>
            <a:pPr marL="336599" lvl="0" indent="-228600">
              <a:spcBef>
                <a:spcPts val="600"/>
              </a:spcBef>
              <a:buClr>
                <a:srgbClr val="7030A0"/>
              </a:buClr>
              <a:buSzPts val="1200"/>
              <a:buFont typeface="Arial"/>
              <a:buAutoNum type="arabicPeriod"/>
            </a:pPr>
            <a:r>
              <a:rPr lang="en-US" sz="1200" dirty="0">
                <a:solidFill>
                  <a:srgbClr val="3F3F3F"/>
                </a:solidFill>
              </a:rPr>
              <a:t>Making the algorithm efficient enough</a:t>
            </a:r>
          </a:p>
          <a:p>
            <a:pPr marL="336599" lvl="0" indent="-228600">
              <a:spcBef>
                <a:spcPts val="600"/>
              </a:spcBef>
              <a:buClr>
                <a:srgbClr val="7030A0"/>
              </a:buClr>
              <a:buSzPts val="1200"/>
              <a:buFont typeface="Arial"/>
              <a:buAutoNum type="arabicPeriod"/>
            </a:pPr>
            <a:r>
              <a:rPr lang="en-US" sz="1200" dirty="0">
                <a:solidFill>
                  <a:srgbClr val="3F3F3F"/>
                </a:solidFill>
              </a:rPr>
              <a:t>Planning total dataflow</a:t>
            </a:r>
            <a:endParaRPr lang="en-GB" sz="1200" dirty="0">
              <a:solidFill>
                <a:srgbClr val="3F3F3F"/>
              </a:solidFill>
            </a:endParaRPr>
          </a:p>
          <a:p>
            <a:pPr marL="336599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030A0"/>
              </a:buClr>
              <a:buSzPts val="1200"/>
              <a:buFont typeface="Arial"/>
              <a:buAutoNum type="arabicPeriod"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6"/>
          <p:cNvSpPr/>
          <p:nvPr/>
        </p:nvSpPr>
        <p:spPr>
          <a:xfrm>
            <a:off x="1000125" y="4895246"/>
            <a:ext cx="2460251" cy="1282904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108000" lvl="0" algn="ctr">
              <a:buSzPts val="1200"/>
            </a:pPr>
            <a:r>
              <a:rPr lang="en-US" sz="1200" dirty="0">
                <a:solidFill>
                  <a:srgbClr val="3F3F3F"/>
                </a:solidFill>
              </a:rPr>
              <a:t>Maintaining proper data flow throughout my application</a:t>
            </a:r>
          </a:p>
        </p:txBody>
      </p:sp>
      <p:sp>
        <p:nvSpPr>
          <p:cNvPr id="125" name="Google Shape;125;p6"/>
          <p:cNvSpPr/>
          <p:nvPr/>
        </p:nvSpPr>
        <p:spPr>
          <a:xfrm>
            <a:off x="3651250" y="4895246"/>
            <a:ext cx="5866420" cy="1282904"/>
          </a:xfrm>
          <a:prstGeom prst="roundRect">
            <a:avLst>
              <a:gd name="adj" fmla="val 7003"/>
            </a:avLst>
          </a:prstGeom>
          <a:solidFill>
            <a:srgbClr val="F2F2F2"/>
          </a:solidFill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36000" tIns="72000" rIns="36000" bIns="72000" anchor="ctr" anchorCtr="0">
            <a:noAutofit/>
          </a:bodyPr>
          <a:lstStyle/>
          <a:p>
            <a:pPr marL="336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200"/>
              <a:buFont typeface="Arial"/>
              <a:buAutoNum type="arabicPeriod"/>
            </a:pPr>
            <a:r>
              <a:rPr lang="en-GB" sz="12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Get used to react te</a:t>
            </a:r>
            <a:r>
              <a:rPr lang="en-GB" sz="1200" dirty="0">
                <a:solidFill>
                  <a:srgbClr val="3F3F3F"/>
                </a:solidFill>
              </a:rPr>
              <a:t>chnology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6600" lvl="0" indent="-228600">
              <a:spcBef>
                <a:spcPts val="600"/>
              </a:spcBef>
              <a:buClr>
                <a:srgbClr val="7030A0"/>
              </a:buClr>
              <a:buSzPts val="1200"/>
              <a:buFont typeface="Arial"/>
              <a:buAutoNum type="arabicPeriod"/>
            </a:pPr>
            <a:r>
              <a:rPr lang="en-GB" sz="1200" dirty="0">
                <a:solidFill>
                  <a:srgbClr val="3F3F3F"/>
                </a:solidFill>
              </a:rPr>
              <a:t>Adapting my skills accordingly</a:t>
            </a:r>
          </a:p>
          <a:p>
            <a:pPr marL="336600" lvl="0" indent="-228600">
              <a:spcBef>
                <a:spcPts val="600"/>
              </a:spcBef>
              <a:buClr>
                <a:srgbClr val="7030A0"/>
              </a:buClr>
              <a:buSzPts val="1200"/>
              <a:buFont typeface="Arial"/>
              <a:buAutoNum type="arabicPeriod"/>
            </a:pPr>
            <a:r>
              <a:rPr lang="en-US" sz="1200" dirty="0" err="1">
                <a:solidFill>
                  <a:srgbClr val="3F3F3F"/>
                </a:solidFill>
              </a:rPr>
              <a:t>Planing</a:t>
            </a:r>
            <a:r>
              <a:rPr lang="en-US" sz="1200" dirty="0">
                <a:solidFill>
                  <a:srgbClr val="3F3F3F"/>
                </a:solidFill>
              </a:rPr>
              <a:t> proper schema of database efficiently</a:t>
            </a:r>
            <a:endParaRPr lang="en-GB" sz="1200" dirty="0">
              <a:solidFill>
                <a:srgbClr val="3F3F3F"/>
              </a:solidFill>
            </a:endParaRPr>
          </a:p>
        </p:txBody>
      </p:sp>
      <p:sp>
        <p:nvSpPr>
          <p:cNvPr id="126" name="Google Shape;126;p6"/>
          <p:cNvSpPr/>
          <p:nvPr/>
        </p:nvSpPr>
        <p:spPr>
          <a:xfrm>
            <a:off x="388331" y="2264648"/>
            <a:ext cx="360000" cy="360000"/>
          </a:xfrm>
          <a:prstGeom prst="ellipse">
            <a:avLst/>
          </a:prstGeom>
          <a:solidFill>
            <a:srgbClr val="FF7C00"/>
          </a:solidFill>
          <a:ln w="19050" cap="flat" cmpd="sng">
            <a:solidFill>
              <a:srgbClr val="FF7C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6"/>
          <p:cNvSpPr/>
          <p:nvPr/>
        </p:nvSpPr>
        <p:spPr>
          <a:xfrm>
            <a:off x="388331" y="3810673"/>
            <a:ext cx="360000" cy="360000"/>
          </a:xfrm>
          <a:prstGeom prst="ellipse">
            <a:avLst/>
          </a:prstGeom>
          <a:solidFill>
            <a:srgbClr val="FF7C00"/>
          </a:solidFill>
          <a:ln w="19050" cap="flat" cmpd="sng">
            <a:solidFill>
              <a:srgbClr val="FF7C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388331" y="5356698"/>
            <a:ext cx="360000" cy="360000"/>
          </a:xfrm>
          <a:prstGeom prst="ellipse">
            <a:avLst/>
          </a:prstGeom>
          <a:solidFill>
            <a:srgbClr val="FF7C00"/>
          </a:solidFill>
          <a:ln w="19050" cap="flat" cmpd="sng">
            <a:solidFill>
              <a:srgbClr val="FF7C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48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GB"/>
              <a:t>Features I would incorporate if I had an additional 1-2 weeks</a:t>
            </a:r>
            <a:endParaRPr/>
          </a:p>
        </p:txBody>
      </p:sp>
      <p:sp>
        <p:nvSpPr>
          <p:cNvPr id="134" name="Google Shape;134;p7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Arial"/>
              <a:buNone/>
            </a:pPr>
            <a:r>
              <a:rPr lang="en-GB">
                <a:solidFill>
                  <a:srgbClr val="7030A0"/>
                </a:solidFill>
              </a:rPr>
              <a:t>Future Plan</a:t>
            </a:r>
            <a:endParaRPr/>
          </a:p>
        </p:txBody>
      </p:sp>
      <p:sp>
        <p:nvSpPr>
          <p:cNvPr id="135" name="Google Shape;135;p7"/>
          <p:cNvSpPr/>
          <p:nvPr/>
        </p:nvSpPr>
        <p:spPr>
          <a:xfrm>
            <a:off x="542926" y="1461025"/>
            <a:ext cx="1905002" cy="4282550"/>
          </a:xfrm>
          <a:prstGeom prst="roundRect">
            <a:avLst>
              <a:gd name="adj" fmla="val 16667"/>
            </a:avLst>
          </a:prstGeom>
          <a:solidFill>
            <a:srgbClr val="FF5A5A"/>
          </a:solidFill>
          <a:ln w="12700" cap="flat" cmpd="sng">
            <a:solidFill>
              <a:srgbClr val="FF5A5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dirty="0">
                <a:solidFill>
                  <a:srgbClr val="F2F2F2"/>
                </a:solidFill>
              </a:rPr>
              <a:t>Giving users more flexibility in terms of their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dirty="0">
                <a:solidFill>
                  <a:srgbClr val="F2F2F2"/>
                </a:solidFill>
              </a:rPr>
              <a:t>Problem descriptions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7"/>
          <p:cNvSpPr/>
          <p:nvPr/>
        </p:nvSpPr>
        <p:spPr>
          <a:xfrm>
            <a:off x="2895600" y="1461025"/>
            <a:ext cx="1905002" cy="4282550"/>
          </a:xfrm>
          <a:prstGeom prst="roundRect">
            <a:avLst>
              <a:gd name="adj" fmla="val 16667"/>
            </a:avLst>
          </a:prstGeom>
          <a:solidFill>
            <a:srgbClr val="1EA3A8"/>
          </a:solidFill>
          <a:ln w="12700" cap="flat" cmpd="sng">
            <a:solidFill>
              <a:srgbClr val="1EA3A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>
              <a:buSzPts val="1800"/>
            </a:pPr>
            <a:r>
              <a:rPr lang="en-US" sz="1800" b="1" dirty="0">
                <a:solidFill>
                  <a:srgbClr val="F2F2F2"/>
                </a:solidFill>
              </a:rPr>
              <a:t>Assigning Veterinarians based on location and availability</a:t>
            </a:r>
          </a:p>
        </p:txBody>
      </p:sp>
      <p:sp>
        <p:nvSpPr>
          <p:cNvPr id="137" name="Google Shape;137;p7"/>
          <p:cNvSpPr/>
          <p:nvPr/>
        </p:nvSpPr>
        <p:spPr>
          <a:xfrm>
            <a:off x="293820" y="1228725"/>
            <a:ext cx="504000" cy="504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7"/>
          <p:cNvSpPr/>
          <p:nvPr/>
        </p:nvSpPr>
        <p:spPr>
          <a:xfrm>
            <a:off x="2646495" y="1228725"/>
            <a:ext cx="504000" cy="504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7"/>
          <p:cNvSpPr/>
          <p:nvPr/>
        </p:nvSpPr>
        <p:spPr>
          <a:xfrm>
            <a:off x="5248274" y="1461025"/>
            <a:ext cx="1905002" cy="4282550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 w="12700" cap="flat" cmpd="sng">
            <a:solidFill>
              <a:srgbClr val="7030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>
              <a:buClr>
                <a:schemeClr val="dk1"/>
              </a:buClr>
              <a:buSzPts val="1800"/>
            </a:pPr>
            <a:r>
              <a:rPr lang="en-US" sz="1800" b="1" dirty="0">
                <a:solidFill>
                  <a:srgbClr val="F2F2F2"/>
                </a:solidFill>
              </a:rPr>
              <a:t>Making a chat UI </a:t>
            </a:r>
          </a:p>
          <a:p>
            <a:pPr lvl="0" algn="ctr">
              <a:buClr>
                <a:schemeClr val="dk1"/>
              </a:buClr>
              <a:buSzPts val="1800"/>
            </a:pPr>
            <a:r>
              <a:rPr lang="en-US" sz="1800" b="1" dirty="0">
                <a:solidFill>
                  <a:srgbClr val="F2F2F2"/>
                </a:solidFill>
              </a:rPr>
              <a:t>t</a:t>
            </a:r>
            <a:r>
              <a:rPr lang="en-US" sz="1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o </a:t>
            </a:r>
          </a:p>
          <a:p>
            <a:pPr lvl="0" algn="ctr">
              <a:buClr>
                <a:schemeClr val="dk1"/>
              </a:buClr>
              <a:buSzPts val="1800"/>
            </a:pPr>
            <a:r>
              <a:rPr lang="en-US" sz="1800" b="1" dirty="0">
                <a:solidFill>
                  <a:srgbClr val="F2F2F2"/>
                </a:solidFill>
              </a:rPr>
              <a:t>allow user</a:t>
            </a:r>
          </a:p>
          <a:p>
            <a:pPr lvl="0" algn="ctr">
              <a:buClr>
                <a:schemeClr val="dk1"/>
              </a:buClr>
              <a:buSzPts val="1800"/>
            </a:pPr>
            <a:r>
              <a:rPr lang="en-US" sz="1800" b="1" dirty="0">
                <a:solidFill>
                  <a:srgbClr val="F2F2F2"/>
                </a:solidFill>
              </a:rPr>
              <a:t>c</a:t>
            </a:r>
            <a:r>
              <a:rPr lang="en-US" sz="1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hat with veterinarian </a:t>
            </a:r>
          </a:p>
        </p:txBody>
      </p:sp>
      <p:sp>
        <p:nvSpPr>
          <p:cNvPr id="140" name="Google Shape;140;p7"/>
          <p:cNvSpPr/>
          <p:nvPr/>
        </p:nvSpPr>
        <p:spPr>
          <a:xfrm>
            <a:off x="4999169" y="1228725"/>
            <a:ext cx="504000" cy="504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7600948" y="1461025"/>
            <a:ext cx="1905002" cy="4282550"/>
          </a:xfrm>
          <a:prstGeom prst="roundRect">
            <a:avLst>
              <a:gd name="adj" fmla="val 16667"/>
            </a:avLst>
          </a:prstGeom>
          <a:solidFill>
            <a:srgbClr val="3F3F3F"/>
          </a:solidFill>
          <a:ln w="12700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4000" tIns="45700" rIns="54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dirty="0">
                <a:solidFill>
                  <a:srgbClr val="F2F2F2"/>
                </a:solidFill>
              </a:rPr>
              <a:t>Making the app more responsive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dirty="0">
                <a:solidFill>
                  <a:srgbClr val="F2F2F2"/>
                </a:solidFill>
              </a:rPr>
              <a:t>for mobile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dirty="0">
                <a:solidFill>
                  <a:srgbClr val="F2F2F2"/>
                </a:solidFill>
              </a:rPr>
              <a:t>u</a:t>
            </a:r>
            <a:r>
              <a:rPr lang="en-GB" sz="1800" b="1" i="0" u="none" strike="noStrike" cap="none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ser</a:t>
            </a:r>
          </a:p>
        </p:txBody>
      </p:sp>
      <p:sp>
        <p:nvSpPr>
          <p:cNvPr id="142" name="Google Shape;142;p7"/>
          <p:cNvSpPr/>
          <p:nvPr/>
        </p:nvSpPr>
        <p:spPr>
          <a:xfrm>
            <a:off x="7351843" y="1228725"/>
            <a:ext cx="504000" cy="504000"/>
          </a:xfrm>
          <a:prstGeom prst="ellipse">
            <a:avLst/>
          </a:prstGeom>
          <a:solidFill>
            <a:srgbClr val="FF7C00"/>
          </a:solidFill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8" descr="A picture containing ground, concrete, cement, ston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51881" t="20200" r="17717" b="11605"/>
          <a:stretch/>
        </p:blipFill>
        <p:spPr>
          <a:xfrm>
            <a:off x="6744431" y="1385312"/>
            <a:ext cx="2771043" cy="467677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</p:pic>
      <p:pic>
        <p:nvPicPr>
          <p:cNvPr id="148" name="Google Shape;148;p8" descr="A group of people standing around a person sitting in a chair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 l="37522" t="15902" r="32071" b="15901"/>
          <a:stretch/>
        </p:blipFill>
        <p:spPr>
          <a:xfrm>
            <a:off x="3521318" y="1385312"/>
            <a:ext cx="2771043" cy="467677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</p:pic>
      <p:pic>
        <p:nvPicPr>
          <p:cNvPr id="149" name="Google Shape;149;p8" descr="A group of people sitting around a table&#10;&#10;Description automatically generated with medium confidence"/>
          <p:cNvPicPr preferRelativeResize="0"/>
          <p:nvPr/>
        </p:nvPicPr>
        <p:blipFill rotWithShape="1">
          <a:blip r:embed="rId5">
            <a:alphaModFix/>
          </a:blip>
          <a:srcRect l="46293" t="26238" b="5565"/>
          <a:stretch/>
        </p:blipFill>
        <p:spPr>
          <a:xfrm>
            <a:off x="390523" y="1385313"/>
            <a:ext cx="2771043" cy="467677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</p:pic>
      <p:sp>
        <p:nvSpPr>
          <p:cNvPr id="150" name="Google Shape;150;p8"/>
          <p:cNvSpPr txBox="1">
            <a:spLocks noGrp="1"/>
          </p:cNvSpPr>
          <p:nvPr>
            <p:ph type="title"/>
          </p:nvPr>
        </p:nvSpPr>
        <p:spPr>
          <a:xfrm>
            <a:off x="390525" y="722447"/>
            <a:ext cx="9129348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GB" dirty="0"/>
              <a:t>After building my first MERN stack application in just 6 days, I feel…</a:t>
            </a:r>
            <a:endParaRPr dirty="0"/>
          </a:p>
        </p:txBody>
      </p:sp>
      <p:sp>
        <p:nvSpPr>
          <p:cNvPr id="151" name="Google Shape;151;p8"/>
          <p:cNvSpPr txBox="1">
            <a:spLocks noGrp="1"/>
          </p:cNvSpPr>
          <p:nvPr>
            <p:ph type="body" idx="1"/>
          </p:nvPr>
        </p:nvSpPr>
        <p:spPr>
          <a:xfrm>
            <a:off x="390526" y="381823"/>
            <a:ext cx="9129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Arial"/>
              <a:buNone/>
            </a:pPr>
            <a:r>
              <a:rPr lang="en-GB">
                <a:solidFill>
                  <a:srgbClr val="7030A0"/>
                </a:solidFill>
              </a:rPr>
              <a:t>Closing Remarks</a:t>
            </a:r>
            <a:endParaRPr/>
          </a:p>
        </p:txBody>
      </p:sp>
      <p:sp>
        <p:nvSpPr>
          <p:cNvPr id="152" name="Google Shape;152;p8"/>
          <p:cNvSpPr/>
          <p:nvPr/>
        </p:nvSpPr>
        <p:spPr>
          <a:xfrm>
            <a:off x="390523" y="2842001"/>
            <a:ext cx="2771043" cy="176340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72000" tIns="45700" rIns="72000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2800" b="1">
                <a:solidFill>
                  <a:schemeClr val="lt1"/>
                </a:solidFill>
              </a:rPr>
              <a:t>Confident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1200" b="1">
                <a:solidFill>
                  <a:schemeClr val="lt1"/>
                </a:solidFill>
              </a:rPr>
              <a:t>In building a fullstack app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8"/>
          <p:cNvSpPr/>
          <p:nvPr/>
        </p:nvSpPr>
        <p:spPr>
          <a:xfrm>
            <a:off x="3521318" y="2842001"/>
            <a:ext cx="2771043" cy="1763401"/>
          </a:xfrm>
          <a:prstGeom prst="rect">
            <a:avLst/>
          </a:prstGeom>
          <a:solidFill>
            <a:srgbClr val="FF7C00"/>
          </a:solidFill>
          <a:ln>
            <a:noFill/>
          </a:ln>
        </p:spPr>
        <p:txBody>
          <a:bodyPr spcFirstLastPara="1" wrap="square" lIns="72000" tIns="45700" rIns="72000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2800" b="1">
                <a:solidFill>
                  <a:schemeClr val="lt1"/>
                </a:solidFill>
              </a:rPr>
              <a:t>Accomplished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>
                <a:solidFill>
                  <a:schemeClr val="lt1"/>
                </a:solidFill>
              </a:rPr>
              <a:t>Finishing what I set out to do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6744432" y="2842001"/>
            <a:ext cx="2771043" cy="1763401"/>
          </a:xfrm>
          <a:prstGeom prst="rect">
            <a:avLst/>
          </a:prstGeom>
          <a:solidFill>
            <a:srgbClr val="1EA3A8"/>
          </a:solidFill>
          <a:ln>
            <a:noFill/>
          </a:ln>
        </p:spPr>
        <p:txBody>
          <a:bodyPr spcFirstLastPara="1" wrap="square" lIns="72000" tIns="45700" rIns="720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800" b="1">
                <a:solidFill>
                  <a:schemeClr val="lt1"/>
                </a:solidFill>
              </a:rPr>
              <a:t>Thankful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>
                <a:solidFill>
                  <a:schemeClr val="lt1"/>
                </a:solidFill>
              </a:rPr>
              <a:t>For having everyone’s support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177f9a5737_1_0"/>
          <p:cNvSpPr txBox="1"/>
          <p:nvPr/>
        </p:nvSpPr>
        <p:spPr>
          <a:xfrm>
            <a:off x="0" y="3933751"/>
            <a:ext cx="9906000" cy="1665900"/>
          </a:xfrm>
          <a:prstGeom prst="rect">
            <a:avLst/>
          </a:prstGeom>
          <a:solidFill>
            <a:srgbClr val="7030A0">
              <a:alpha val="82350"/>
            </a:srgbClr>
          </a:solidFill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2177f9a5737_1_0"/>
          <p:cNvSpPr txBox="1">
            <a:spLocks noGrp="1"/>
          </p:cNvSpPr>
          <p:nvPr>
            <p:ph type="subTitle" idx="1"/>
          </p:nvPr>
        </p:nvSpPr>
        <p:spPr>
          <a:xfrm>
            <a:off x="397752" y="4993354"/>
            <a:ext cx="92097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598" lvl="0" indent="-22859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GB" sz="2000">
                <a:solidFill>
                  <a:schemeClr val="lt1"/>
                </a:solidFill>
              </a:rPr>
              <a:t>Building top junior software engineering talents in Bangladesh</a:t>
            </a:r>
            <a:endParaRPr/>
          </a:p>
        </p:txBody>
      </p:sp>
      <p:sp>
        <p:nvSpPr>
          <p:cNvPr id="161" name="Google Shape;161;g2177f9a5737_1_0"/>
          <p:cNvSpPr txBox="1">
            <a:spLocks noGrp="1"/>
          </p:cNvSpPr>
          <p:nvPr>
            <p:ph type="ctrTitle"/>
          </p:nvPr>
        </p:nvSpPr>
        <p:spPr>
          <a:xfrm>
            <a:off x="397754" y="4347766"/>
            <a:ext cx="95082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GB" sz="3600">
                <a:solidFill>
                  <a:schemeClr val="lt1"/>
                </a:solidFill>
              </a:rPr>
              <a:t>Project Code | Bliss Demo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162" name="Google Shape;162;g2177f9a5737_1_0"/>
          <p:cNvSpPr txBox="1"/>
          <p:nvPr/>
        </p:nvSpPr>
        <p:spPr>
          <a:xfrm>
            <a:off x="397754" y="6325799"/>
            <a:ext cx="16665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Strictly Confidential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Santander1">
      <a:dk1>
        <a:srgbClr val="000000"/>
      </a:dk1>
      <a:lt1>
        <a:srgbClr val="FFFFFF"/>
      </a:lt1>
      <a:dk2>
        <a:srgbClr val="6E7678"/>
      </a:dk2>
      <a:lt2>
        <a:srgbClr val="E7E6E6"/>
      </a:lt2>
      <a:accent1>
        <a:srgbClr val="EB0000"/>
      </a:accent1>
      <a:accent2>
        <a:srgbClr val="DEEDF1"/>
      </a:accent2>
      <a:accent3>
        <a:srgbClr val="9D3566"/>
      </a:accent3>
      <a:accent4>
        <a:srgbClr val="62B967"/>
      </a:accent4>
      <a:accent5>
        <a:srgbClr val="1AB2BB"/>
      </a:accent5>
      <a:accent6>
        <a:srgbClr val="FFCB32"/>
      </a:accent6>
      <a:hlink>
        <a:srgbClr val="3265FF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605</Words>
  <Application>Microsoft Office PowerPoint</Application>
  <PresentationFormat>A4 Paper (210x297 mm)</PresentationFormat>
  <Paragraphs>129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Noto Sans Symbols</vt:lpstr>
      <vt:lpstr>Roboto</vt:lpstr>
      <vt:lpstr>1_Tema de Office</vt:lpstr>
      <vt:lpstr>Project Code | PetScan Demo</vt:lpstr>
      <vt:lpstr>To build something that brings joy and satisfaction to others</vt:lpstr>
      <vt:lpstr>PetScan is a pet health care app offers features for pet owners to book appointments, post on a forum and receive answers from certified Vet. Veterinarians can view appointments, answer pet owner Questions, add prescriptions. The app also allows for video appointments scheduling with a veterinarian through Calendly.</vt:lpstr>
      <vt:lpstr>Take control of your own health</vt:lpstr>
      <vt:lpstr>System Architecture of PetScan</vt:lpstr>
      <vt:lpstr>First time building a MERN Stack application with intense time pressure presented me with challenges, learning opportunities and understanding of common pitfalls</vt:lpstr>
      <vt:lpstr>Features I would incorporate if I had an additional 1-2 weeks</vt:lpstr>
      <vt:lpstr>After building my first MERN stack application in just 6 days, I feel…</vt:lpstr>
      <vt:lpstr>Project Code | Bliss Demo</vt:lpstr>
      <vt:lpstr>First time building a MEAN Stack application with intense time pressure presented me with challenges, learning opportunities and understanding of common pitfalls</vt:lpstr>
      <vt:lpstr>Features I would incorporate if I had an additional 1-2 weeks</vt:lpstr>
      <vt:lpstr>After building my first MEAN stack application in just 6 days, I feel…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Code | PetScan Demo</dc:title>
  <dc:creator>Khan Mohd Eshtiaque</dc:creator>
  <cp:lastModifiedBy>Saimon Siddiquee</cp:lastModifiedBy>
  <cp:revision>7</cp:revision>
  <dcterms:created xsi:type="dcterms:W3CDTF">2020-04-06T12:35:43Z</dcterms:created>
  <dcterms:modified xsi:type="dcterms:W3CDTF">2023-04-20T06:58:18Z</dcterms:modified>
</cp:coreProperties>
</file>